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3" r:id="rId3"/>
    <p:sldId id="277" r:id="rId4"/>
    <p:sldId id="267" r:id="rId5"/>
    <p:sldId id="268" r:id="rId6"/>
    <p:sldId id="281" r:id="rId7"/>
    <p:sldId id="272" r:id="rId8"/>
    <p:sldId id="273" r:id="rId9"/>
    <p:sldId id="274" r:id="rId10"/>
    <p:sldId id="275" r:id="rId11"/>
    <p:sldId id="279" r:id="rId12"/>
    <p:sldId id="284" r:id="rId13"/>
    <p:sldId id="282" r:id="rId14"/>
  </p:sldIdLst>
  <p:sldSz cx="9144000" cy="6858000" type="screen4x3"/>
  <p:notesSz cx="6819900" cy="9931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464"/>
    <a:srgbClr val="F65A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invertIfNegative val="0"/>
          <c:cat>
            <c:strRef>
              <c:f>Plan1!$A$2:$A$10</c:f>
              <c:strCache>
                <c:ptCount val="9"/>
                <c:pt idx="0">
                  <c:v>Falta de Livros </c:v>
                </c:pt>
                <c:pt idx="1">
                  <c:v>Estoque de Livros</c:v>
                </c:pt>
                <c:pt idx="2">
                  <c:v>Recebimento, distribuição e devolução</c:v>
                </c:pt>
                <c:pt idx="3">
                  <c:v>Gerenciamento do Programa</c:v>
                </c:pt>
                <c:pt idx="4">
                  <c:v>Equipe técnica</c:v>
                </c:pt>
                <c:pt idx="5">
                  <c:v>Utilização dos livros</c:v>
                </c:pt>
                <c:pt idx="6">
                  <c:v>Participação dos professores na escolha</c:v>
                </c:pt>
                <c:pt idx="7">
                  <c:v>Controle do estoque</c:v>
                </c:pt>
                <c:pt idx="8">
                  <c:v>Remanejamento</c:v>
                </c:pt>
              </c:strCache>
            </c:strRef>
          </c:cat>
          <c:val>
            <c:numRef>
              <c:f>Plan1!$B$2:$B$10</c:f>
              <c:numCache>
                <c:formatCode>General</c:formatCode>
                <c:ptCount val="9"/>
                <c:pt idx="0">
                  <c:v>73</c:v>
                </c:pt>
                <c:pt idx="1">
                  <c:v>63</c:v>
                </c:pt>
                <c:pt idx="2">
                  <c:v>47</c:v>
                </c:pt>
                <c:pt idx="3">
                  <c:v>42</c:v>
                </c:pt>
                <c:pt idx="4">
                  <c:v>22</c:v>
                </c:pt>
                <c:pt idx="5">
                  <c:v>19</c:v>
                </c:pt>
                <c:pt idx="6">
                  <c:v>17</c:v>
                </c:pt>
                <c:pt idx="7">
                  <c:v>16</c:v>
                </c:pt>
                <c:pt idx="8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044544"/>
        <c:axId val="98050432"/>
      </c:barChart>
      <c:catAx>
        <c:axId val="980445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 sz="1400"/>
            </a:pPr>
            <a:endParaRPr lang="pt-BR"/>
          </a:p>
        </c:txPr>
        <c:crossAx val="98050432"/>
        <c:crosses val="autoZero"/>
        <c:auto val="1"/>
        <c:lblAlgn val="ctr"/>
        <c:lblOffset val="100"/>
        <c:noMultiLvlLbl val="0"/>
      </c:catAx>
      <c:valAx>
        <c:axId val="9805043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980445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573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2225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297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23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27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32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85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45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26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09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535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12434-5AA5-448A-85B5-9E36722E6124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E4280-9452-4B5D-A49D-ECC6F67C0C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26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470025"/>
          </a:xfrm>
        </p:spPr>
        <p:txBody>
          <a:bodyPr>
            <a:noAutofit/>
          </a:bodyPr>
          <a:lstStyle/>
          <a:p>
            <a:r>
              <a:rPr lang="pt-BR" sz="8000" b="1" cap="small" dirty="0" smtClean="0">
                <a:solidFill>
                  <a:srgbClr val="002464"/>
                </a:solidFill>
              </a:rPr>
              <a:t>FNDE</a:t>
            </a:r>
            <a:br>
              <a:rPr lang="pt-BR" sz="8000" b="1" cap="small" dirty="0" smtClean="0">
                <a:solidFill>
                  <a:srgbClr val="002464"/>
                </a:solidFill>
              </a:rPr>
            </a:br>
            <a:r>
              <a:rPr lang="pt-BR" sz="2800" b="1" cap="small" dirty="0" smtClean="0">
                <a:solidFill>
                  <a:srgbClr val="002464"/>
                </a:solidFill>
              </a:rPr>
              <a:t>Fundo nacional de desenvolvimento da educação</a:t>
            </a:r>
            <a:endParaRPr lang="pt-BR" sz="2800" b="1" cap="small" dirty="0">
              <a:solidFill>
                <a:srgbClr val="002464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936104"/>
          </a:xfrm>
        </p:spPr>
        <p:txBody>
          <a:bodyPr>
            <a:normAutofit lnSpcReduction="10000"/>
          </a:bodyPr>
          <a:lstStyle/>
          <a:p>
            <a:pPr algn="l"/>
            <a:r>
              <a:rPr lang="pt-BR" sz="2800" dirty="0" smtClean="0">
                <a:solidFill>
                  <a:srgbClr val="C00000"/>
                </a:solidFill>
              </a:rPr>
              <a:t>Janine de Almeida Menezes</a:t>
            </a:r>
          </a:p>
          <a:p>
            <a:pPr algn="l"/>
            <a:r>
              <a:rPr lang="pt-BR" sz="2400" dirty="0" smtClean="0">
                <a:solidFill>
                  <a:srgbClr val="C00000"/>
                </a:solidFill>
              </a:rPr>
              <a:t>Coordenação de Contratos e Liquidação</a:t>
            </a:r>
          </a:p>
        </p:txBody>
      </p:sp>
      <p:sp>
        <p:nvSpPr>
          <p:cNvPr id="5" name="AutoShape 2" descr="data:image/jpeg;base64,/9j/4AAQSkZJRgABAQAAAQABAAD/2wCEAAkGBxISEhUUEhQVFRQUFRQUFxQUFBQWFRQXFxQXFxcUGRgYHCggGR0lHRQUITEhJSkrLi8uGCAzODM4NygtLisBCgoKDg0OFBAQGiwfHRwsLCwsLCwsLCwsLCwsLCwsLCwsLCwsLCwsLCwsLCwrNywsLiwsKzcsLCs3LCwrNywsK//AABEIAJsA0AMBIgACEQEDEQH/xAAbAAACAwEBAQAAAAAAAAAAAAACAwEEBQYAB//EAD0QAAEDAgQEAgcGBQMFAAAAAAEAAhEDIQQSMUEFUWFxIoEGEzKRobHBQlLR4fDxI2JygpIUU8IHMzSisv/EABgBAAMBAQAAAAAAAAAAAAAAAAABAwIE/8QAIBEBAQACAgMBAAMAAAAAAAAAAAECESExAxJBUSIyYf/aAAwDAQACEQMRAD8A3AiAUtCPKoqagQ1EGogEQCBuAhS0I8qkBADlXoRr0IAA1eypgCnKg/hWVRCbCiEFsEKC1MXoQNlZUJamwoe0gSRASOS0qEBamj5/FehbhEOagLU9wQEJhXLUBCsEJbggqQ5qUWqwQgLUBWIQOCeQluCDb2VEApDUQCwSAEUKQESBoEKYRAKcqDgYXoRtbMXiZjrCk0zyS21caCF5e/V1KBpClrZsNeSs4TBF+th8VrMwwaIAStP1Y7MA43NkbsI1tzJHPktRzUl4Hb5oPUVA0RaNAQRoQbgg790Lmg6qH0vVmWkQ7WmT9r7zB53Gh1sdWOjXY6beV90aEc9xnAuA8BcL5vCY99+vVDw3F+sGV1qjdRz6j6/oroTBFrrA4nwtwdnYbi7Xb9ifPkpzeFb1M5r7FmEtwScDjM9j4XgXb8yJ+WytELol3NxGzV1SCEDgnuCWQjZEEICE5wSyEyV3BAWpxQEIJuNCMBeAUrDWnlIXoRAIOBKkFTGytNwBkA2kSk1pScQQQDlMyDE5TsdRbp3G6AVy4TF5IIDjY7jflZWuLcNygVGycurZMEb2VJkSC32Xgf5RrB0mCDM+yOqxjf5KfDPWc584ke6/JOw4DnAe/nCU8WkW0vcbW5bz8EnJB8OwnXS3TyW6xHV0WwOibCzeG4zOIMSNfxWlmH0WcTpNR4BjcjQXMaT2ndUoi2h+627pjRzjv0HxV91xLpaLW3Pu+SqPMWaIsRIuYGvlr+S2yrlhmPZkbXebb/ad7wkl4kZQL7k6/U+RVio3MTIjxAQTreQDMT2+aQ4jzMb7nY/e+BCQ2p0sUXOsbggFlrTNrW2PPTWytyHDrex1nkq+Joh15IPiAdYlpJBLY+0LDwGNPNSHZTNuRk27dPOdvMslOVl8W4USc7LOGhmL8undJwGOz2daoBcaTG4/BdGAHDuNCPosTjPC58bLOF5GxA57d1PnHmKWe/fZhCW4KtgMbm8LxleP/aNY68wrZVplLNxCyzikPaluanuCWQtEQ4JbgnuCW4ILTdDVMIlBKmNvQiawnQfn0CXhauaoWQTAm2kjUHkII963cPhwLmCfgOyz7buotMetk4HB5bn2vlP61TMUBFrOuRaYIG4m7UyvWDdddv1yVSpzm862tG4k2393vNDo+hUFRukatc0mYO7fz5Qua/02R76WbwkZmEbR7V9MwsfI87beJrZG548AMvmRDYgvMbNgZug2iFU47hnVKYc21Sn4mjlFnCAbDS19EXH6cJaQbmBc/aESIkC3X5IXtvEi3Ty5leoVg6KjZh4FrmHaDcdR/inVKZ0GYjTQjTSZ7rePLNhTDkIcDEGLiP3W/hK4eB5cjdYD26a6SbQfkJ/dThcQabp1veN9JhKwStlzi7mQJFh30nQ6iP2XskHU9SLaWtrp+jsWOaHjONSOl5Ebna4/dLBbrPeSBqOwiBPv20QKW+mTFiRp5bjT3/IapTtLG3cRBvHb4HYhPc0ADpFogmCLdI16TtqlxBsdRrpvAOvaDI11KbKu7XlHUWHxhvT4oCSNgDtYz5SYbr1lWHtvvY25zYH+7t1sUlzY0tewHMz7zI2jsgyfWEEXvuLne4jXcX+CtRI0N+dlSqsIOdlos8aBwtAJEAuBuIg3I3UtdlJI13kxyEEkfgUqcrO4vwvN4mTI5dOv12VTA43N4H2ffpm/A810sgi3mIuOhCw+NcMzDM3X3addj1U+celOMpqiIQEKpgMdJDKln7HQOjps7purrgrY5bQuOiXBKIT3JbgtE2iVn0+I+sqOp0QC5hIc59msgwTGroPl1Wiue45gyxwqsm8h0W12nbMN+YUPJbJuK+PHG3VdtwzANpNgGSbucdXHWZ7nRWHtN3AmYMDbvFp964/CcddhAwvJfhn+y8DxM8ukwW7bcl2OGrtqNDmEOaRIcDIKzhlL01ljZ2oEkyTImdrGBqdOZ7dNzD+XPTXpGg3jaQfcrdWiDffmqhYZuYm19DMeW/x20NWBNpm39w0PTr9fqTRwldtN5oGxDM1IxAfTEAgTF6eZoNrAtO5i4D35xMzEAbbH9WhI4jgTUb4CG1GkupPdByPA3jY5iD0J6lAZOLpCjVIdHqapN4tTcdf6QY1PfZXsO2SQQC4RrYkD94ItBjmJDBYtmMpvZUb6uq2RVpG7qbjoQfu7h8QRsqWHe+i8UapIcP8As1L+IaZSNjp3mPulKfxPuNMYZ19Lxta3SUt+Fd8rG/8AyV6jVzCYiDBGsHuEZaqdxlT4fWdTdBHhPw0WvVpz4gesX11ER+rdbZz2qxgMR9l3YfmsaPYwZFri43Mgi0X6HTlvqgduSRzkRbNq7X4/Ep9ekGybQbRyNrzpFhqPlCUNbW131MTO23Y6eyE2SKgPQEjflcxcd5t/agdExzgDqBqBHf8Am7BWWgmW3IgGJFpEX2gielhAKIUgJB8RsS1tgAAY8u9uiNBnMoEiWzNpItESIBvb37WUmkJImejfs62tdvw7LQdTcYkdCGwA3z3/ACVXGUn5W+qytIcDBEtymzhAI2M66hI4W2mejRawuTzk6e5Q9qsOSnJVqOf4vwkOlzdeXUaX2VHAY4zkqHxaAm0xseTvmtTifHaFIRmDzyZBjz0C4Ti3pTSdUuwQTBykkgc+vO0Ke/W8KXH2nLtCEtyyuD8WzuFM5nGCQ4iCAPvcjyO8LWK6McpY5rNVsgIa1JrmlrhIIj9uqbC9CzYcrnuGFtOo/C1hmpvjVtpMwR/VB7EKoHV+F1D6uatAmSx0+yZ8QOxnccrrZ49gfWMzD2mSRGpG4+AI7L2DqDF0YN61KIv7U7/3R7wuTPG43h14ZS4uk4PxiliWZ6RnZzT7TDE5XDb6q4+nIPM+S+Y1cM+g71+HJY8C4EQ8ciDYjp1XZ+jvpMzEeCoPV1hYsNgTvlntobqmHk3xWMvH9i++iWjQuG0W1Ecj8vwIjpBsJm46TE6/TpbSLUkYZsz8P15KyTD4zwM1y2rTcaNemCKddl7bseD7bDrB0sQsujxQVXjCcQptpVnAZHtP8KvFs9F2uYT7PUazC7cBUeLcEoYmmaddjXtJmCNDEZgRcHqIKNHth4WtUpvFOqCXxZ8QKzBy2zCSSLRfYla7XAgEaH4LPZwKuwZHv/1VG2QuhuJpRpFSzXxaCQDa8on1alJwbUnkHEQ2oP5oHhfoOR25B70Xa6QkPYm0qzXC2xg8x3ROCNyksYHE5vCdeu6n/T5TYw2PaOsAz31jpzkqg4EGRqtPC1g9sHW4I0WejepOkwwQ03kTudSTYmyaKQaLD8SeZO5TKbQBACIrWx6qzwkPH11VPj3H6OEbNV0uMkU2+0RPLYaXPVfLfSD0zrYiRIZT+402/uP2vl0CzcpGpjt3HF/SqhRs0+sfyaRlHd2nulcHxv0uq1ZaXQD9hoLQekanzWOaL3XecrTu7U7ab/rstvhXo643j1Y+86DVPOG6N8/csc5NX1xYD6Nar7ZLQbBgBLndAward4V6LRBfLekh1Q93fZ8p8l0uDwFOkIYLmxcbuPcm/krbKSpj49dpXyb6V8BhW0xDWho6fM8yrBRQoKpE6216VIUwgQK53FB2FrtqNEsdNhytmb0N5H5LpCq+MwoqMLTvoeR2P66qXkw3FcM9VV4pSBiqyCx4m2k/n+Kza+AZVuTlds4fZM2J6KzwGvd2GrWBJjodSB/9D816rTcxxa7blv8AvY+a5LP11bP4d6RVMO/1ONBjapE++PaHXUbrsKTw8BzSHNIkOBBBHOQuao0aeKp+qq6tHhduNpHwEfoYLcRieG1Mvt0iZymcjuoP2SqTO498xPLHfT6QFIWdwXjNLEtzUzfdjrOb3H1WirzKWI2a7FKg8tkMr0rWwqVMG2Sed/fqByHRU6pIMEQsf0o9NmUSadEtfUbZ7yfBT6WnO/WwBiLr55X45Vr1PBTFSps4sLn+WpHwCnc9dNzHb6w66ClVLDI/fovm9d+MZ/5GKNE/7TfFV/xb7PmQs3E8UcLipXdeA6pXeJ7Nplsf5OSuZ+j7nh6wcJXHemfpyzDTSoQ+tcOdq2l3/m6bbr5vhfTTGNbUp0HPqF4AJaS71XMteTYkW16pnA+A1KhzQDExJmmDzzbkdJ8kX2vUPWP2qdV1Wu4vqumbue8/Gf13WpwngTqgBYIb/u1B8WM1Pew6rpMBwBjCHVP4jxfxABjf6WaDuZPVapWsfF9qefk+Rm8P4RTpQRLn6esdBd5bN8leDE/1SPJCt10hzSGsREJhCEhGwU4JZCa5Lcg63FK8vJk8oUryQYnH8HpVbYtiY1gGzhyI5/grTXjE0c4A9ZT8LwN95j3keflcqU57cufRYdKocHXFjkcPeyfiWk/HquXy4a5dXiz3NfT8NXLSHDUbfT5rqH0qeJpQ8S0x37jkbFc7xHDBjszPYeJadj0HvsrfBsZlflOjiB5/n9FjG6uqplN8sV2CdhK2UTs5p0zt+jh+ra9hgOJhzZdp96NP6ht307aL3HOGjEU40e3xMdyPKfILkMPinMDnAObVpzYEBs/zgkD1Z35dJEvnC/4z/acvoDngAuJAaBJJ0A3M6L5p6ZenxfNHCOhlw6qDDn9Gch/Nvsuf4zxjFVmFj3/w3OLyxoy0x/KBs3oSVmYKqGEZGmpV0bDS6/8AKwAl7vKOhRc7lxCmMnK9gOAMDRVxjzSYbsptE1qgH3W7N0ubK4zjFRwdSwVIUWD2i0w6+hq1vsk7NF+WZJPDsxNTFPLnHWmH78qtUcvusM/zBVjxSpWcKWCpipltmaMuHozbUWHlJMbreOPyFll+mOo0aDS+o9pi9/CwE8m6uJ5u8mjVU6VTF4+G4em1mHtNWs3wvjQNG/l71vcM9DGyKmLf/qKg0aRFJvZu56ldS1kadtNlXHxydpZZ29MHhPoxTpAesPrHDaA2kOzB/wAiSuiZTH7QPJQAnsaqdJ27D6kLwphOUQgBhA5MKW8oBZQlFKAlBFvKW5G5LKDboKlCFMoCV5eXkyeVXieDFVkbi7eU9emoVpSlZLNU5dXcY/BK4qNdh32IuwnVpEyw9RfynkgDC2Wusd52SuOYc03trMkXExs62V3Y6Hy5q/XeK1MVm+17LxycN+1/kuHLGy6ruxylm43eDY3O2Cbtifx81zP/AFAZQYWvLgKhEFgu5w2fG3KTY+SpcQ4lUZ4aBip9p0gNpNP2nuNmztNzsFzz306bszy6vWcRdzXPk86dOCajraunQQ3dal3NM2au2dVwtSsQT/DpH2bOJfzLRIL/AOqzVbp4ltL+Fhqbn1XCC1niqPHOpUsGN1t4W691qUOCV65zV3OpNNyxpms7SznmQwbWk9QuhwHDqVFuWkwMG8ak8yTcnqbquHi/Uc/J8jmML6KPrEOxr5aNKFIlrB0e7V3YQF1OGwzKbQ1jQ1o0a0ANA6AKwhKvJJxEbbUKFICIBMk02poQtCJIJXl5QgPOSnIyUD0wByU4o3FKKAB6U4Jj0pxQG7KlQFKR0QUoQUSZPKVC8gAr0Q9padHAgjp+iuObxKpg3vYQ10wzxkgPF8roFyYmwvMhdolOoNLg4tGYaOgSPNTz8cyUw8lxcjS4dicQfH/CbM+JuUydxTPsnq6/MLc4fwWnRHgFz7T3HM93c++wgdFrAKU8cJCy8ly7V/Vc0BarD0p/0WmSHBRCY5DCZIATGtXgEYQAgKSVKgpGlCSpQoILilyjegcgAcUtyJyApgtyU4o3pb0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284984"/>
            <a:ext cx="2076450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87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Principais constatações da CGU na execução do PNLD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/>
            <a:r>
              <a:rPr lang="pt-BR" sz="2500" b="1" dirty="0" smtClean="0">
                <a:solidFill>
                  <a:srgbClr val="FF0000"/>
                </a:solidFill>
              </a:rPr>
              <a:t>NÃO PARTICIPAÇÃO DOS PROFESSORES NO PROCESSO DE ESCOLHA</a:t>
            </a:r>
            <a:endParaRPr lang="pt-BR" sz="2500" b="1" dirty="0" smtClean="0"/>
          </a:p>
          <a:p>
            <a:pPr algn="just"/>
            <a:r>
              <a:rPr lang="pt-BR" sz="2400" b="1" dirty="0" smtClean="0"/>
              <a:t>Orientação</a:t>
            </a:r>
            <a:r>
              <a:rPr lang="pt-BR" sz="2400" dirty="0" smtClean="0"/>
              <a:t>: Que as escolas viabilizem a efetiva participação dos professores no processo de escolha, de acordo com a legislação vigente.</a:t>
            </a:r>
          </a:p>
          <a:p>
            <a:pPr algn="just"/>
            <a:r>
              <a:rPr lang="pt-BR" sz="2500" b="1" dirty="0" smtClean="0">
                <a:solidFill>
                  <a:srgbClr val="FF0000"/>
                </a:solidFill>
              </a:rPr>
              <a:t>FALHA NO CONTROLE DE ESTOQUE E DISTRIBUIÇÃO  DOS LIVROS</a:t>
            </a:r>
          </a:p>
          <a:p>
            <a:pPr algn="just"/>
            <a:r>
              <a:rPr lang="pt-BR" sz="2400" b="1" dirty="0" smtClean="0"/>
              <a:t>Orientação: </a:t>
            </a:r>
            <a:r>
              <a:rPr lang="pt-BR" sz="2400" dirty="0" smtClean="0"/>
              <a:t>Não permitir a estocagem de livros, garantindo o remanejamento dos livros excedentes para outras escolas.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4839031"/>
            <a:ext cx="1876425" cy="210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59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Principais constatações da CGU na execução do PNLD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pt-BR" sz="2400" b="1" dirty="0" smtClean="0">
              <a:solidFill>
                <a:srgbClr val="FF0000"/>
              </a:solidFill>
            </a:endParaRPr>
          </a:p>
          <a:p>
            <a:r>
              <a:rPr lang="pt-BR" sz="2400" b="1" dirty="0" smtClean="0">
                <a:solidFill>
                  <a:srgbClr val="FF0000"/>
                </a:solidFill>
              </a:rPr>
              <a:t>FALTA DE REMANEJAMENTO</a:t>
            </a:r>
          </a:p>
          <a:p>
            <a:endParaRPr lang="pt-BR" sz="2400" b="1" dirty="0" smtClean="0">
              <a:solidFill>
                <a:srgbClr val="FF0000"/>
              </a:solidFill>
            </a:endParaRPr>
          </a:p>
          <a:p>
            <a:r>
              <a:rPr lang="pt-BR" sz="2400" b="1" dirty="0" smtClean="0"/>
              <a:t>Orientação</a:t>
            </a:r>
            <a:r>
              <a:rPr lang="pt-BR" sz="2400" dirty="0" smtClean="0"/>
              <a:t>: Promover o remanejamento dos livros excedentes para as escolas que ocorra a falta de livros.</a:t>
            </a:r>
          </a:p>
          <a:p>
            <a:endParaRPr lang="pt-BR" sz="2400" dirty="0"/>
          </a:p>
          <a:p>
            <a:endParaRPr lang="pt-BR" sz="2400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562" y="3789040"/>
            <a:ext cx="3190875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44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pt-BR" sz="2400" b="1" dirty="0" smtClean="0">
              <a:solidFill>
                <a:srgbClr val="FF0000"/>
              </a:solidFill>
            </a:endParaRPr>
          </a:p>
          <a:p>
            <a:endParaRPr lang="pt-BR" sz="2400" b="1" dirty="0" smtClean="0">
              <a:solidFill>
                <a:srgbClr val="FF0000"/>
              </a:solidFill>
            </a:endParaRPr>
          </a:p>
          <a:p>
            <a:endParaRPr lang="pt-BR" sz="2400" dirty="0"/>
          </a:p>
          <a:p>
            <a:endParaRPr lang="pt-BR" sz="2400" dirty="0" smtClean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276872"/>
            <a:ext cx="6264696" cy="240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94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pt-BR" sz="2400" b="1" dirty="0" smtClean="0">
              <a:solidFill>
                <a:srgbClr val="FF0000"/>
              </a:solidFill>
            </a:endParaRPr>
          </a:p>
          <a:p>
            <a:endParaRPr lang="pt-BR" sz="2400" dirty="0" smtClean="0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06490"/>
          </a:xfrm>
        </p:spPr>
        <p:txBody>
          <a:bodyPr>
            <a:normAutofit/>
          </a:bodyPr>
          <a:lstStyle/>
          <a:p>
            <a:r>
              <a:rPr lang="pt-BR" sz="5400" dirty="0" smtClean="0">
                <a:solidFill>
                  <a:srgbClr val="FF0000"/>
                </a:solidFill>
              </a:rPr>
              <a:t>OBRIGADA</a:t>
            </a:r>
            <a:r>
              <a:rPr lang="pt-BR" sz="5400" dirty="0" smtClean="0"/>
              <a:t/>
            </a:r>
            <a:br>
              <a:rPr lang="pt-BR" sz="5400" dirty="0" smtClean="0"/>
            </a:br>
            <a:r>
              <a:rPr lang="pt-BR" dirty="0" smtClean="0"/>
              <a:t>Janine de Almeida Menezes</a:t>
            </a:r>
            <a:br>
              <a:rPr lang="pt-BR" dirty="0" smtClean="0"/>
            </a:br>
            <a:r>
              <a:rPr lang="pt-BR" dirty="0" smtClean="0"/>
              <a:t>contato: </a:t>
            </a:r>
            <a:r>
              <a:rPr lang="pt-BR" sz="4000" dirty="0" smtClean="0"/>
              <a:t>janine.menezes@fnde.gov.br</a:t>
            </a:r>
            <a:br>
              <a:rPr lang="pt-BR" sz="4000" dirty="0" smtClean="0"/>
            </a:br>
            <a:r>
              <a:rPr lang="pt-BR" sz="4000" dirty="0" smtClean="0"/>
              <a:t>(61) 2022 5512</a:t>
            </a:r>
            <a:endParaRPr lang="pt-BR" sz="4000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221088"/>
            <a:ext cx="3168352" cy="223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99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008112"/>
          </a:xfrm>
        </p:spPr>
        <p:txBody>
          <a:bodyPr>
            <a:noAutofit/>
          </a:bodyPr>
          <a:lstStyle/>
          <a:p>
            <a:r>
              <a:rPr lang="pt-BR" sz="3600" b="1" cap="small" dirty="0" smtClean="0">
                <a:solidFill>
                  <a:srgbClr val="FF0000"/>
                </a:solidFill>
              </a:rPr>
              <a:t>A menina que roubava livros</a:t>
            </a:r>
            <a:endParaRPr lang="pt-BR" sz="3600" b="1" cap="small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936104"/>
          </a:xfrm>
        </p:spPr>
        <p:txBody>
          <a:bodyPr>
            <a:normAutofit/>
          </a:bodyPr>
          <a:lstStyle/>
          <a:p>
            <a:pPr algn="l"/>
            <a:endParaRPr lang="pt-BR" sz="2400" dirty="0" smtClean="0">
              <a:solidFill>
                <a:schemeClr val="tx1"/>
              </a:solidFill>
            </a:endParaRPr>
          </a:p>
        </p:txBody>
      </p:sp>
      <p:sp>
        <p:nvSpPr>
          <p:cNvPr id="5" name="AutoShape 2" descr="data:image/jpeg;base64,/9j/4AAQSkZJRgABAQAAAQABAAD/2wCEAAkGBxISEhUUEhQVFRQUFRQUFxQUFBQWFRQXFxQXFxcUGRgYHCggGR0lHRQUITEhJSkrLi8uGCAzODM4NygtLisBCgoKDg0OFBAQGiwfHRwsLCwsLCwsLCwsLCwsLCwsLCwsLCwsLCwsLCwsLCwrNywsLiwsKzcsLCs3LCwrNywsK//AABEIAJsA0AMBIgACEQEDEQH/xAAbAAACAwEBAQAAAAAAAAAAAAACAwEEBQYAB//EAD0QAAEDAgQEAgcGBQMFAAAAAAEAAhEDIQQSMUEFUWFxIoEGEzKRobHBQlLR4fDxI2JygpIUU8IHMzSisv/EABgBAAMBAQAAAAAAAAAAAAAAAAABAwIE/8QAIBEBAQACAgMBAAMAAAAAAAAAAAECESExAxJBUSIyYf/aAAwDAQACEQMRAD8A3AiAUtCPKoqagQ1EGogEQCBuAhS0I8qkBADlXoRr0IAA1eypgCnKg/hWVRCbCiEFsEKC1MXoQNlZUJamwoe0gSRASOS0qEBamj5/FehbhEOagLU9wQEJhXLUBCsEJbggqQ5qUWqwQgLUBWIQOCeQluCDb2VEApDUQCwSAEUKQESBoEKYRAKcqDgYXoRtbMXiZjrCk0zyS21caCF5e/V1KBpClrZsNeSs4TBF+th8VrMwwaIAStP1Y7MA43NkbsI1tzJHPktRzUl4Hb5oPUVA0RaNAQRoQbgg790Lmg6qH0vVmWkQ7WmT9r7zB53Gh1sdWOjXY6beV90aEc9xnAuA8BcL5vCY99+vVDw3F+sGV1qjdRz6j6/oroTBFrrA4nwtwdnYbi7Xb9ifPkpzeFb1M5r7FmEtwScDjM9j4XgXb8yJ+WytELol3NxGzV1SCEDgnuCWQjZEEICE5wSyEyV3BAWpxQEIJuNCMBeAUrDWnlIXoRAIOBKkFTGytNwBkA2kSk1pScQQQDlMyDE5TsdRbp3G6AVy4TF5IIDjY7jflZWuLcNygVGycurZMEb2VJkSC32Xgf5RrB0mCDM+yOqxjf5KfDPWc584ke6/JOw4DnAe/nCU8WkW0vcbW5bz8EnJB8OwnXS3TyW6xHV0WwOibCzeG4zOIMSNfxWlmH0WcTpNR4BjcjQXMaT2ndUoi2h+627pjRzjv0HxV91xLpaLW3Pu+SqPMWaIsRIuYGvlr+S2yrlhmPZkbXebb/ad7wkl4kZQL7k6/U+RVio3MTIjxAQTreQDMT2+aQ4jzMb7nY/e+BCQ2p0sUXOsbggFlrTNrW2PPTWytyHDrex1nkq+Joh15IPiAdYlpJBLY+0LDwGNPNSHZTNuRk27dPOdvMslOVl8W4USc7LOGhmL8undJwGOz2daoBcaTG4/BdGAHDuNCPosTjPC58bLOF5GxA57d1PnHmKWe/fZhCW4KtgMbm8LxleP/aNY68wrZVplLNxCyzikPaluanuCWQtEQ4JbgnuCW4ILTdDVMIlBKmNvQiawnQfn0CXhauaoWQTAm2kjUHkII963cPhwLmCfgOyz7buotMetk4HB5bn2vlP61TMUBFrOuRaYIG4m7UyvWDdddv1yVSpzm862tG4k2393vNDo+hUFRukatc0mYO7fz5Qua/02R76WbwkZmEbR7V9MwsfI87beJrZG548AMvmRDYgvMbNgZug2iFU47hnVKYc21Sn4mjlFnCAbDS19EXH6cJaQbmBc/aESIkC3X5IXtvEi3Ty5leoVg6KjZh4FrmHaDcdR/inVKZ0GYjTQjTSZ7rePLNhTDkIcDEGLiP3W/hK4eB5cjdYD26a6SbQfkJ/dThcQabp1veN9JhKwStlzi7mQJFh30nQ6iP2XskHU9SLaWtrp+jsWOaHjONSOl5Ebna4/dLBbrPeSBqOwiBPv20QKW+mTFiRp5bjT3/IapTtLG3cRBvHb4HYhPc0ADpFogmCLdI16TtqlxBsdRrpvAOvaDI11KbKu7XlHUWHxhvT4oCSNgDtYz5SYbr1lWHtvvY25zYH+7t1sUlzY0tewHMz7zI2jsgyfWEEXvuLne4jXcX+CtRI0N+dlSqsIOdlos8aBwtAJEAuBuIg3I3UtdlJI13kxyEEkfgUqcrO4vwvN4mTI5dOv12VTA43N4H2ffpm/A810sgi3mIuOhCw+NcMzDM3X3addj1U+celOMpqiIQEKpgMdJDKln7HQOjps7purrgrY5bQuOiXBKIT3JbgtE2iVn0+I+sqOp0QC5hIc59msgwTGroPl1Wiue45gyxwqsm8h0W12nbMN+YUPJbJuK+PHG3VdtwzANpNgGSbucdXHWZ7nRWHtN3AmYMDbvFp964/CcddhAwvJfhn+y8DxM8ukwW7bcl2OGrtqNDmEOaRIcDIKzhlL01ljZ2oEkyTImdrGBqdOZ7dNzD+XPTXpGg3jaQfcrdWiDffmqhYZuYm19DMeW/x20NWBNpm39w0PTr9fqTRwldtN5oGxDM1IxAfTEAgTF6eZoNrAtO5i4D35xMzEAbbH9WhI4jgTUb4CG1GkupPdByPA3jY5iD0J6lAZOLpCjVIdHqapN4tTcdf6QY1PfZXsO2SQQC4RrYkD94ItBjmJDBYtmMpvZUb6uq2RVpG7qbjoQfu7h8QRsqWHe+i8UapIcP8As1L+IaZSNjp3mPulKfxPuNMYZ19Lxta3SUt+Fd8rG/8AyV6jVzCYiDBGsHuEZaqdxlT4fWdTdBHhPw0WvVpz4gesX11ER+rdbZz2qxgMR9l3YfmsaPYwZFri43Mgi0X6HTlvqgduSRzkRbNq7X4/Ep9ekGybQbRyNrzpFhqPlCUNbW131MTO23Y6eyE2SKgPQEjflcxcd5t/agdExzgDqBqBHf8Am7BWWgmW3IgGJFpEX2gielhAKIUgJB8RsS1tgAAY8u9uiNBnMoEiWzNpItESIBvb37WUmkJImejfs62tdvw7LQdTcYkdCGwA3z3/ACVXGUn5W+qytIcDBEtymzhAI2M66hI4W2mejRawuTzk6e5Q9qsOSnJVqOf4vwkOlzdeXUaX2VHAY4zkqHxaAm0xseTvmtTifHaFIRmDzyZBjz0C4Ti3pTSdUuwQTBykkgc+vO0Ke/W8KXH2nLtCEtyyuD8WzuFM5nGCQ4iCAPvcjyO8LWK6McpY5rNVsgIa1JrmlrhIIj9uqbC9CzYcrnuGFtOo/C1hmpvjVtpMwR/VB7EKoHV+F1D6uatAmSx0+yZ8QOxnccrrZ49gfWMzD2mSRGpG4+AI7L2DqDF0YN61KIv7U7/3R7wuTPG43h14ZS4uk4PxiliWZ6RnZzT7TDE5XDb6q4+nIPM+S+Y1cM+g71+HJY8C4EQ8ciDYjp1XZ+jvpMzEeCoPV1hYsNgTvlntobqmHk3xWMvH9i++iWjQuG0W1Ecj8vwIjpBsJm46TE6/TpbSLUkYZsz8P15KyTD4zwM1y2rTcaNemCKddl7bseD7bDrB0sQsujxQVXjCcQptpVnAZHtP8KvFs9F2uYT7PUazC7cBUeLcEoYmmaddjXtJmCNDEZgRcHqIKNHth4WtUpvFOqCXxZ8QKzBy2zCSSLRfYla7XAgEaH4LPZwKuwZHv/1VG2QuhuJpRpFSzXxaCQDa8on1alJwbUnkHEQ2oP5oHhfoOR25B70Xa6QkPYm0qzXC2xg8x3ROCNyksYHE5vCdeu6n/T5TYw2PaOsAz31jpzkqg4EGRqtPC1g9sHW4I0WejepOkwwQ03kTudSTYmyaKQaLD8SeZO5TKbQBACIrWx6qzwkPH11VPj3H6OEbNV0uMkU2+0RPLYaXPVfLfSD0zrYiRIZT+402/uP2vl0CzcpGpjt3HF/SqhRs0+sfyaRlHd2nulcHxv0uq1ZaXQD9hoLQekanzWOaL3XecrTu7U7ab/rstvhXo643j1Y+86DVPOG6N8/csc5NX1xYD6Nar7ZLQbBgBLndAward4V6LRBfLekh1Q93fZ8p8l0uDwFOkIYLmxcbuPcm/krbKSpj49dpXyb6V8BhW0xDWho6fM8yrBRQoKpE6216VIUwgQK53FB2FrtqNEsdNhytmb0N5H5LpCq+MwoqMLTvoeR2P66qXkw3FcM9VV4pSBiqyCx4m2k/n+Kza+AZVuTlds4fZM2J6KzwGvd2GrWBJjodSB/9D816rTcxxa7blv8AvY+a5LP11bP4d6RVMO/1ONBjapE++PaHXUbrsKTw8BzSHNIkOBBBHOQuao0aeKp+qq6tHhduNpHwEfoYLcRieG1Mvt0iZymcjuoP2SqTO498xPLHfT6QFIWdwXjNLEtzUzfdjrOb3H1WirzKWI2a7FKg8tkMr0rWwqVMG2Sed/fqByHRU6pIMEQsf0o9NmUSadEtfUbZ7yfBT6WnO/WwBiLr55X45Vr1PBTFSps4sLn+WpHwCnc9dNzHb6w66ClVLDI/fovm9d+MZ/5GKNE/7TfFV/xb7PmQs3E8UcLipXdeA6pXeJ7Nplsf5OSuZ+j7nh6wcJXHemfpyzDTSoQ+tcOdq2l3/m6bbr5vhfTTGNbUp0HPqF4AJaS71XMteTYkW16pnA+A1KhzQDExJmmDzzbkdJ8kX2vUPWP2qdV1Wu4vqumbue8/Gf13WpwngTqgBYIb/u1B8WM1Pew6rpMBwBjCHVP4jxfxABjf6WaDuZPVapWsfF9qefk+Rm8P4RTpQRLn6esdBd5bN8leDE/1SPJCt10hzSGsREJhCEhGwU4JZCa5Lcg63FK8vJk8oUryQYnH8HpVbYtiY1gGzhyI5/grTXjE0c4A9ZT8LwN95j3keflcqU57cufRYdKocHXFjkcPeyfiWk/HquXy4a5dXiz3NfT8NXLSHDUbfT5rqH0qeJpQ8S0x37jkbFc7xHDBjszPYeJadj0HvsrfBsZlflOjiB5/n9FjG6uqplN8sV2CdhK2UTs5p0zt+jh+ra9hgOJhzZdp96NP6ht307aL3HOGjEU40e3xMdyPKfILkMPinMDnAObVpzYEBs/zgkD1Z35dJEvnC/4z/acvoDngAuJAaBJJ0A3M6L5p6ZenxfNHCOhlw6qDDn9Gch/Nvsuf4zxjFVmFj3/w3OLyxoy0x/KBs3oSVmYKqGEZGmpV0bDS6/8AKwAl7vKOhRc7lxCmMnK9gOAMDRVxjzSYbsptE1qgH3W7N0ubK4zjFRwdSwVIUWD2i0w6+hq1vsk7NF+WZJPDsxNTFPLnHWmH78qtUcvusM/zBVjxSpWcKWCpipltmaMuHozbUWHlJMbreOPyFll+mOo0aDS+o9pi9/CwE8m6uJ5u8mjVU6VTF4+G4em1mHtNWs3wvjQNG/l71vcM9DGyKmLf/qKg0aRFJvZu56ldS1kadtNlXHxydpZZ29MHhPoxTpAesPrHDaA2kOzB/wAiSuiZTH7QPJQAnsaqdJ27D6kLwphOUQgBhA5MKW8oBZQlFKAlBFvKW5G5LKDboKlCFMoCV5eXkyeVXieDFVkbi7eU9emoVpSlZLNU5dXcY/BK4qNdh32IuwnVpEyw9RfynkgDC2Wusd52SuOYc03trMkXExs62V3Y6Hy5q/XeK1MVm+17LxycN+1/kuHLGy6ruxylm43eDY3O2Cbtifx81zP/AFAZQYWvLgKhEFgu5w2fG3KTY+SpcQ4lUZ4aBip9p0gNpNP2nuNmztNzsFzz306bszy6vWcRdzXPk86dOCajraunQQ3dal3NM2au2dVwtSsQT/DpH2bOJfzLRIL/AOqzVbp4ltL+Fhqbn1XCC1niqPHOpUsGN1t4W691qUOCV65zV3OpNNyxpms7SznmQwbWk9QuhwHDqVFuWkwMG8ak8yTcnqbquHi/Uc/J8jmML6KPrEOxr5aNKFIlrB0e7V3YQF1OGwzKbQ1jQ1o0a0ANA6AKwhKvJJxEbbUKFICIBMk02poQtCJIJXl5QgPOSnIyUD0wByU4o3FKKAB6U4Jj0pxQG7KlQFKR0QUoQUSZPKVC8gAr0Q9padHAgjp+iuObxKpg3vYQ10wzxkgPF8roFyYmwvMhdolOoNLg4tGYaOgSPNTz8cyUw8lxcjS4dicQfH/CbM+JuUydxTPsnq6/MLc4fwWnRHgFz7T3HM93c++wgdFrAKU8cJCy8ly7V/Vc0BarD0p/0WmSHBRCY5DCZIATGtXgEYQAgKSVKgpGlCSpQoILilyjegcgAcUtyJyApgtyU4o3pb0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492896"/>
            <a:ext cx="381000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91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Programa de Fiscalização de Recursos Federais a partir de Sorteios Públicos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PORTARIA Nº 247, DE 20 DE JUNHO DE 2003.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025" y="4280697"/>
            <a:ext cx="264795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16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</a:rPr>
              <a:t>OBJETIVO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Fiscalizar a correta aplicação do dinheiro público repassado às instituições públicas e privadas.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861048"/>
            <a:ext cx="21336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86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96732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Programa de Fiscalização de Recursos Federais a partir de Sorteios Públicos 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Iniciativa do governo federal;</a:t>
            </a:r>
          </a:p>
          <a:p>
            <a:r>
              <a:rPr lang="pt-BR" dirty="0" smtClean="0"/>
              <a:t>Visa inibir a corrupção entre gestores em qualquer esfera da administração pública;</a:t>
            </a:r>
          </a:p>
          <a:p>
            <a:r>
              <a:rPr lang="pt-BR" dirty="0"/>
              <a:t>Os relatórios produzidos pela CGU servem ainda como instrumentos de avaliação dos programas de governo.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928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Principais pontos a melhorar</a:t>
            </a:r>
            <a:endParaRPr lang="pt-BR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597859"/>
              </p:ext>
            </p:extLst>
          </p:nvPr>
        </p:nvGraphicFramePr>
        <p:xfrm>
          <a:off x="179512" y="1135687"/>
          <a:ext cx="878497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6555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Principais constatações da CGU na execução do PNLD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/>
            <a:r>
              <a:rPr lang="pt-BR" sz="2500" b="1" dirty="0" smtClean="0">
                <a:solidFill>
                  <a:srgbClr val="FF0000"/>
                </a:solidFill>
              </a:rPr>
              <a:t>FALTA DE LIVROS DO PNLD</a:t>
            </a:r>
          </a:p>
          <a:p>
            <a:pPr algn="just"/>
            <a:r>
              <a:rPr lang="pt-BR" sz="2800" b="1" dirty="0" smtClean="0"/>
              <a:t>Orientação</a:t>
            </a:r>
            <a:r>
              <a:rPr lang="pt-BR" sz="2800" dirty="0" smtClean="0"/>
              <a:t>: Promover ações eficazes para garantir a conservação e a devolução dos livros reutilizáveis, bem como realizar o remanejamento.</a:t>
            </a:r>
          </a:p>
          <a:p>
            <a:pPr algn="just"/>
            <a:r>
              <a:rPr lang="pt-BR" sz="2500" b="1" dirty="0" smtClean="0">
                <a:solidFill>
                  <a:srgbClr val="FF0000"/>
                </a:solidFill>
              </a:rPr>
              <a:t>ESTOQUE DE LIVROS NA SECRETARIA MUNICIPAL DE EDUCAÇÃO/ESCOLAS</a:t>
            </a:r>
            <a:endParaRPr lang="pt-BR" sz="2500" b="1" dirty="0">
              <a:solidFill>
                <a:srgbClr val="FF0000"/>
              </a:solidFill>
            </a:endParaRPr>
          </a:p>
          <a:p>
            <a:pPr algn="just"/>
            <a:r>
              <a:rPr lang="pt-BR" sz="2800" b="1" dirty="0" smtClean="0"/>
              <a:t>Orientação</a:t>
            </a:r>
            <a:r>
              <a:rPr lang="pt-BR" sz="2800" dirty="0"/>
              <a:t>: Promover o remanejamento.</a:t>
            </a:r>
          </a:p>
          <a:p>
            <a:endParaRPr lang="pt-BR" sz="2800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725" y="4269251"/>
            <a:ext cx="2200275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Principais constatações da CGU na execução do PNLD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91264" cy="4929411"/>
          </a:xfrm>
        </p:spPr>
        <p:txBody>
          <a:bodyPr>
            <a:normAutofit/>
          </a:bodyPr>
          <a:lstStyle/>
          <a:p>
            <a:pPr algn="just"/>
            <a:r>
              <a:rPr lang="pt-BR" sz="2500" b="1" dirty="0">
                <a:solidFill>
                  <a:srgbClr val="FF0000"/>
                </a:solidFill>
              </a:rPr>
              <a:t>CONTROLES INEFICIENTES DE RECEBIMENTO, DISTRIBUIÇÃO E DEVOLUÇÃO</a:t>
            </a:r>
          </a:p>
          <a:p>
            <a:pPr algn="just"/>
            <a:r>
              <a:rPr lang="pt-BR" sz="2800" b="1" dirty="0" smtClean="0"/>
              <a:t>Orientação</a:t>
            </a:r>
            <a:r>
              <a:rPr lang="pt-BR" sz="2800" b="1" dirty="0"/>
              <a:t>: </a:t>
            </a:r>
            <a:r>
              <a:rPr lang="pt-BR" sz="2800" dirty="0"/>
              <a:t>Monitorar e registrar as entregas e devolução de livros. </a:t>
            </a:r>
            <a:endParaRPr lang="pt-BR" sz="2800" b="1" dirty="0"/>
          </a:p>
          <a:p>
            <a:pPr algn="just"/>
            <a:r>
              <a:rPr lang="pt-BR" sz="2500" b="1" dirty="0" smtClean="0">
                <a:solidFill>
                  <a:srgbClr val="FF0000"/>
                </a:solidFill>
              </a:rPr>
              <a:t>DEFICIENCIA </a:t>
            </a:r>
            <a:r>
              <a:rPr lang="pt-BR" sz="2500" b="1" dirty="0">
                <a:solidFill>
                  <a:srgbClr val="FF0000"/>
                </a:solidFill>
              </a:rPr>
              <a:t>NO </a:t>
            </a:r>
            <a:r>
              <a:rPr lang="pt-BR" sz="2500" b="1" dirty="0" smtClean="0">
                <a:solidFill>
                  <a:srgbClr val="FF0000"/>
                </a:solidFill>
              </a:rPr>
              <a:t>GERENCIAMENTO/ACOMPANHAMENTO </a:t>
            </a:r>
            <a:r>
              <a:rPr lang="pt-BR" sz="2500" b="1" dirty="0">
                <a:solidFill>
                  <a:srgbClr val="FF0000"/>
                </a:solidFill>
              </a:rPr>
              <a:t>DO PNLD POR PARTE DO MUNICIPIO</a:t>
            </a:r>
          </a:p>
          <a:p>
            <a:pPr algn="just"/>
            <a:r>
              <a:rPr lang="pt-BR" sz="2800" b="1" dirty="0" smtClean="0"/>
              <a:t>Orientação</a:t>
            </a:r>
            <a:r>
              <a:rPr lang="pt-BR" sz="2800" b="1" dirty="0"/>
              <a:t>: </a:t>
            </a:r>
            <a:r>
              <a:rPr lang="pt-BR" sz="2800" dirty="0"/>
              <a:t>Gerir e acompanhar as ações do programa, verificando, para cada procedimento a regulamentação disponível no sítio do FNDE.</a:t>
            </a:r>
          </a:p>
          <a:p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134276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77"/>
          <a:stretch/>
        </p:blipFill>
        <p:spPr>
          <a:xfrm>
            <a:off x="0" y="1135687"/>
            <a:ext cx="9144000" cy="583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Principais constatações da CGU na execução do PNLD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/>
            <a:r>
              <a:rPr lang="pt-BR" sz="2500" b="1" dirty="0">
                <a:solidFill>
                  <a:srgbClr val="FF0000"/>
                </a:solidFill>
              </a:rPr>
              <a:t>AUSENCIA DE EQUIPE TÉCNICA RESPONSÁVEL PARA ACOMPANHAR A EXECUÇÃO DO PROGRAMA. </a:t>
            </a:r>
          </a:p>
          <a:p>
            <a:pPr algn="just"/>
            <a:r>
              <a:rPr lang="pt-BR" sz="2800" b="1" dirty="0" smtClean="0"/>
              <a:t>Orientação</a:t>
            </a:r>
            <a:r>
              <a:rPr lang="pt-BR" sz="2800" b="1" dirty="0"/>
              <a:t>: </a:t>
            </a:r>
            <a:r>
              <a:rPr lang="pt-BR" sz="2800" dirty="0"/>
              <a:t>Dispor de infraestrutura e equipes técnicas e pedagógicas adequadas para acompanhar a execução do programa.</a:t>
            </a:r>
          </a:p>
          <a:p>
            <a:pPr algn="just"/>
            <a:r>
              <a:rPr lang="pt-BR" sz="2500" b="1" dirty="0" smtClean="0">
                <a:solidFill>
                  <a:srgbClr val="FF0000"/>
                </a:solidFill>
              </a:rPr>
              <a:t>NÃO UTILIZAÇÃO DOS LIVROS</a:t>
            </a:r>
          </a:p>
          <a:p>
            <a:pPr algn="just"/>
            <a:r>
              <a:rPr lang="pt-BR" sz="2800" b="1" dirty="0" smtClean="0"/>
              <a:t>Orientação: </a:t>
            </a:r>
            <a:r>
              <a:rPr lang="pt-BR" sz="2800" dirty="0" smtClean="0"/>
              <a:t>Definir no âmbito de sua esfera administrativa, procedimentos a serem cumpridos pelas escolas e alunos para utilização dos livros.</a:t>
            </a:r>
          </a:p>
        </p:txBody>
      </p:sp>
    </p:spTree>
    <p:extLst>
      <p:ext uri="{BB962C8B-B14F-4D97-AF65-F5344CB8AC3E}">
        <p14:creationId xmlns:p14="http://schemas.microsoft.com/office/powerpoint/2010/main" val="89096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2088</TotalTime>
  <Words>372</Words>
  <Application>Microsoft Office PowerPoint</Application>
  <PresentationFormat>Apresentação na tela (4:3)</PresentationFormat>
  <Paragraphs>42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FNDE Fundo nacional de desenvolvimento da educação</vt:lpstr>
      <vt:lpstr>A menina que roubava livros</vt:lpstr>
      <vt:lpstr>Programa de Fiscalização de Recursos Federais a partir de Sorteios Públicos </vt:lpstr>
      <vt:lpstr>OBJETIVO</vt:lpstr>
      <vt:lpstr>Programa de Fiscalização de Recursos Federais a partir de Sorteios Públicos </vt:lpstr>
      <vt:lpstr>Principais pontos a melhorar</vt:lpstr>
      <vt:lpstr>Principais constatações da CGU na execução do PNLD</vt:lpstr>
      <vt:lpstr>Principais constatações da CGU na execução do PNLD</vt:lpstr>
      <vt:lpstr>Principais constatações da CGU na execução do PNLD</vt:lpstr>
      <vt:lpstr>Principais constatações da CGU na execução do PNLD</vt:lpstr>
      <vt:lpstr>Principais constatações da CGU na execução do PNLD</vt:lpstr>
      <vt:lpstr>Apresentação do PowerPoint</vt:lpstr>
      <vt:lpstr>OBRIGADA Janine de Almeida Menezes contato: janine.menezes@fnde.gov.br (61) 2022 5512</vt:lpstr>
    </vt:vector>
  </TitlesOfParts>
  <Company>FNDE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EDMUNDO BEZERRA DA SILVA</dc:creator>
  <cp:lastModifiedBy>ANA CAROLINA SOUZA LUTTNER</cp:lastModifiedBy>
  <cp:revision>92</cp:revision>
  <cp:lastPrinted>2014-10-15T18:16:23Z</cp:lastPrinted>
  <dcterms:created xsi:type="dcterms:W3CDTF">2014-09-24T13:58:06Z</dcterms:created>
  <dcterms:modified xsi:type="dcterms:W3CDTF">2014-10-29T12:32:17Z</dcterms:modified>
</cp:coreProperties>
</file>